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.poelman@noorderpoort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Thema 3: Verslaving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5 | Stoornissen &amp; beperkingen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" y="223119"/>
            <a:ext cx="4103688" cy="27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Behandelingssoorten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Detoxificatie (gebeurt vaak onder medische begeleiding) </a:t>
            </a:r>
          </a:p>
          <a:p>
            <a:r>
              <a:rPr lang="nl-NL" dirty="0"/>
              <a:t>Vervangingsbehandelingen (heroïne wordt bij afkicken vervangen door?)</a:t>
            </a:r>
          </a:p>
          <a:p>
            <a:pPr marL="0" indent="0">
              <a:buNone/>
            </a:pPr>
            <a:r>
              <a:rPr lang="nl-NL" dirty="0"/>
              <a:t>     Bij andere verslavingen kunnen cliënten antidepressiva krijgen</a:t>
            </a:r>
          </a:p>
          <a:p>
            <a:r>
              <a:rPr lang="nl-NL" dirty="0"/>
              <a:t>Cognitieve gedragstherapie (leren neg. gedachten om te zetten in pos.)-&gt; ander gedrag (veelal belonen). </a:t>
            </a:r>
          </a:p>
          <a:p>
            <a:r>
              <a:rPr lang="nl-NL" dirty="0"/>
              <a:t>Community </a:t>
            </a:r>
            <a:r>
              <a:rPr lang="nl-NL" dirty="0" err="1"/>
              <a:t>Reinforcement</a:t>
            </a:r>
            <a:r>
              <a:rPr lang="nl-NL" dirty="0"/>
              <a:t> Approach (nieuwe leefstijl aanleren door vooral veel leuke dingen te doen.</a:t>
            </a:r>
          </a:p>
          <a:p>
            <a:r>
              <a:rPr lang="nl-NL" dirty="0"/>
              <a:t>Zelfhulpgroepen: lotgenotengroepen (AA)</a:t>
            </a:r>
          </a:p>
          <a:p>
            <a:r>
              <a:rPr lang="nl-NL" dirty="0"/>
              <a:t>Twaalfstappen Minnesotamodel (begeleiding in 12 stappen om denkpatronen en leefstijl te veranderen.</a:t>
            </a:r>
          </a:p>
          <a:p>
            <a:r>
              <a:rPr lang="nl-NL" dirty="0" err="1"/>
              <a:t>E-health</a:t>
            </a:r>
            <a:r>
              <a:rPr lang="nl-NL" dirty="0"/>
              <a:t>: thuis anoniem via internet aan de verslaving werken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19" y="0"/>
            <a:ext cx="3577281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Begeleiding bij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Verminderen van prikkels (aanleiding wegnemen)</a:t>
            </a:r>
          </a:p>
          <a:p>
            <a:r>
              <a:rPr lang="nl-NL" dirty="0"/>
              <a:t>Belonen (bij langdurige onthouding langer wandelen buiten kliniek)</a:t>
            </a:r>
          </a:p>
          <a:p>
            <a:r>
              <a:rPr lang="nl-NL" dirty="0"/>
              <a:t>Motiverende gespreksvoering (in gesprek de cliënt zelf oplossingen laten aandragen door geduldig en empathisch de cliënt zelf figuurlijk in beweging te laten komen).</a:t>
            </a:r>
          </a:p>
          <a:p>
            <a:r>
              <a:rPr lang="nl-NL" dirty="0"/>
              <a:t>Omgang met acute toestanden (agressie, epilepsie en psychose)</a:t>
            </a:r>
          </a:p>
          <a:p>
            <a:r>
              <a:rPr lang="nl-NL" dirty="0"/>
              <a:t>Bieden van </a:t>
            </a:r>
            <a:r>
              <a:rPr lang="nl-NL" dirty="0" err="1"/>
              <a:t>dagstructuur</a:t>
            </a:r>
            <a:r>
              <a:rPr lang="nl-NL" dirty="0"/>
              <a:t> (nieuw dagritme met activiteiten aanleren)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1" y="163512"/>
            <a:ext cx="2335212" cy="3298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2" y="3889230"/>
            <a:ext cx="4357688" cy="28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en sociale gevolgen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Werk/opleiding: niet meer kunnen concentreren, stoned/dronken -&gt; ontslag</a:t>
            </a:r>
          </a:p>
          <a:p>
            <a:r>
              <a:rPr lang="nl-NL" dirty="0"/>
              <a:t>Geld (geldproblemen-&gt; schulden/dakloos-&gt;bedelen/stelen-&gt;prostitutie</a:t>
            </a:r>
          </a:p>
          <a:p>
            <a:r>
              <a:rPr lang="nl-NL" dirty="0"/>
              <a:t>Relaties (veilige gezinssfeer kan niet meer geboden worden-&gt;scheiding)</a:t>
            </a:r>
          </a:p>
          <a:p>
            <a:r>
              <a:rPr lang="nl-NL" dirty="0"/>
              <a:t>Stigma (neg. Beeld van verslaafden, slechte reputatie), outcast-&gt;eenzaam</a:t>
            </a:r>
          </a:p>
          <a:p>
            <a:r>
              <a:rPr lang="nl-NL" dirty="0"/>
              <a:t>Maatschappelijke en sociale wensen: onderzoeken hoe bovenstaande problemen kunnen worden opgelost.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3692327"/>
            <a:ext cx="5780088" cy="21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nl-NL" dirty="0"/>
              <a:t>Werken aan opdrachten: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1901"/>
            <a:ext cx="8596668" cy="4809462"/>
          </a:xfrm>
        </p:spPr>
        <p:txBody>
          <a:bodyPr/>
          <a:lstStyle/>
          <a:p>
            <a:r>
              <a:rPr lang="nl-NL" dirty="0" err="1"/>
              <a:t>Opdr</a:t>
            </a:r>
            <a:r>
              <a:rPr lang="nl-NL" dirty="0"/>
              <a:t> 4, 5, 6, 9, 10 en 13 (in duo’s) mailen: </a:t>
            </a:r>
            <a:r>
              <a:rPr lang="nl-NL" dirty="0">
                <a:hlinkClick r:id="rId2"/>
              </a:rPr>
              <a:t>s.poelman@noorderpoort.nl</a:t>
            </a:r>
            <a:endParaRPr lang="nl-NL" dirty="0"/>
          </a:p>
          <a:p>
            <a:r>
              <a:rPr lang="nl-NL" dirty="0"/>
              <a:t>Laten zien van wie wat binnen is gekomen.</a:t>
            </a:r>
          </a:p>
        </p:txBody>
      </p:sp>
    </p:spTree>
    <p:extLst>
      <p:ext uri="{BB962C8B-B14F-4D97-AF65-F5344CB8AC3E}">
        <p14:creationId xmlns:p14="http://schemas.microsoft.com/office/powerpoint/2010/main" val="10323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Nabespreken opdrachten: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02943"/>
            <a:ext cx="8596668" cy="3880773"/>
          </a:xfrm>
        </p:spPr>
        <p:txBody>
          <a:bodyPr/>
          <a:lstStyle/>
          <a:p>
            <a:r>
              <a:rPr lang="nl-NL" b="1" dirty="0"/>
              <a:t>Opdracht 3, 4, 5 en 9 </a:t>
            </a:r>
            <a:r>
              <a:rPr lang="nl-NL" dirty="0"/>
              <a:t>(bij opdracht 9 ging het om de vijf vragen)</a:t>
            </a:r>
          </a:p>
          <a:p>
            <a:r>
              <a:rPr lang="nl-NL" dirty="0"/>
              <a:t>Vervolgens ga ik thema 3 met jullie door (Verslaving)</a:t>
            </a:r>
          </a:p>
        </p:txBody>
      </p:sp>
    </p:spTree>
    <p:extLst>
      <p:ext uri="{BB962C8B-B14F-4D97-AF65-F5344CB8AC3E}">
        <p14:creationId xmlns:p14="http://schemas.microsoft.com/office/powerpoint/2010/main" val="30508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Verslaving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11262117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Verslaving: mentaal en lichamelijk gewend aan een middel/gewoonte waarmee je moeilijk kunt stoppen.</a:t>
            </a:r>
          </a:p>
          <a:p>
            <a:pPr marL="0" indent="0">
              <a:buNone/>
            </a:pPr>
            <a:r>
              <a:rPr lang="nl-NL" dirty="0"/>
              <a:t>Hunkering naar middelen of gedrag. Wat doet hunkering?</a:t>
            </a:r>
          </a:p>
          <a:p>
            <a:pPr marL="0" indent="0">
              <a:buNone/>
            </a:pPr>
            <a:r>
              <a:rPr lang="nl-NL" dirty="0"/>
              <a:t>Hunkering bepaalt je gedachten continu en beheerst je leven.</a:t>
            </a:r>
          </a:p>
          <a:p>
            <a:pPr marL="0" indent="0">
              <a:buNone/>
            </a:pPr>
            <a:r>
              <a:rPr lang="nl-NL" dirty="0"/>
              <a:t>Dopamine speelt belangrijke rol (</a:t>
            </a:r>
            <a:r>
              <a:rPr lang="nl-NL" dirty="0" err="1"/>
              <a:t>gelukshormoon</a:t>
            </a:r>
            <a:r>
              <a:rPr lang="nl-NL" dirty="0"/>
              <a:t>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2" y="3178174"/>
            <a:ext cx="1743075" cy="2619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1" y="3963323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18" y="40680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Verslavende 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23989"/>
            <a:ext cx="8596668" cy="5611811"/>
          </a:xfrm>
        </p:spPr>
        <p:txBody>
          <a:bodyPr>
            <a:normAutofit/>
          </a:bodyPr>
          <a:lstStyle/>
          <a:p>
            <a:r>
              <a:rPr lang="nl-NL" dirty="0"/>
              <a:t>Elk middel heeft een ander effect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Kalmerend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Gelukkig makend (tijdelijk)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Spannende hallucinaties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Meestal wil je de gebruiker het effect opwekken. Niet altijd. Voorbeeld?</a:t>
            </a:r>
          </a:p>
          <a:p>
            <a:pPr marL="0" indent="0">
              <a:buNone/>
            </a:pPr>
            <a:r>
              <a:rPr lang="nl-NL" dirty="0"/>
              <a:t>Wijn drinken voor de smaak, om losser te worden of verdriet weg te drinken</a:t>
            </a:r>
          </a:p>
          <a:p>
            <a:pPr marL="0" indent="0">
              <a:buNone/>
            </a:pPr>
            <a:r>
              <a:rPr lang="nl-NL" dirty="0"/>
              <a:t>Hunker je continu -&gt; verslaving</a:t>
            </a:r>
          </a:p>
          <a:p>
            <a:pPr marL="0" indent="0">
              <a:buNone/>
            </a:pPr>
            <a:r>
              <a:rPr lang="nl-NL" dirty="0"/>
              <a:t>Verslavende middelen in categorieën: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Verdovende middelen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Stimulerende middelen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Bewustzijnsveranderende</a:t>
            </a:r>
            <a:r>
              <a:rPr lang="nl-NL" dirty="0"/>
              <a:t> middelen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69" y="0"/>
            <a:ext cx="5130231" cy="27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Verdovende middelen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middelen denk je 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Alcohol (minder alert, langzamer reageren)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Heroïne/morfine (pijnstillende werking)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GHB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Slaap- en kalmeringsmiddelen (1 miljoen </a:t>
            </a:r>
            <a:r>
              <a:rPr lang="nl-NL" dirty="0" err="1"/>
              <a:t>NL’ers</a:t>
            </a:r>
            <a:r>
              <a:rPr lang="nl-NL" dirty="0"/>
              <a:t> zijn hieraan verslaafd)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Effecten van genoemde middelen: je raakt wat versuft</a:t>
            </a:r>
          </a:p>
          <a:p>
            <a:pPr marL="0" indent="0">
              <a:buNone/>
            </a:pPr>
            <a:r>
              <a:rPr lang="nl-NL" dirty="0"/>
              <a:t>Een overdosis kan leiden tot?</a:t>
            </a:r>
          </a:p>
          <a:p>
            <a:pPr marL="0" indent="0">
              <a:buNone/>
            </a:pPr>
            <a:r>
              <a:rPr lang="nl-NL" dirty="0"/>
              <a:t>Verwardheid, coma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Stimulerende middelen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Bewustzijnsveranderende</a:t>
            </a:r>
            <a:r>
              <a:rPr lang="nl-NL" dirty="0"/>
              <a:t> middelen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002" y="4360637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52" y="4252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Stimulerende 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3754"/>
            <a:ext cx="8596668" cy="520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middelen denk je 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Tabak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XTC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Cocaïne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Koffie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Energy drankjes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Speed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Effecten van genoemde middelen: extra actief en alert, geen behoeft aan rust (geeft energie)</a:t>
            </a:r>
          </a:p>
          <a:p>
            <a:pPr marL="0" indent="0">
              <a:buNone/>
            </a:pPr>
            <a:r>
              <a:rPr lang="nl-NL" dirty="0"/>
              <a:t>Is het middel uitgewerkt komt de vermoeidheid terug (extra bij XTC en speed)</a:t>
            </a:r>
          </a:p>
          <a:p>
            <a:pPr marL="0" indent="0">
              <a:buNone/>
            </a:pPr>
            <a:r>
              <a:rPr lang="nl-NL" dirty="0"/>
              <a:t>Een overdosis en chronisch gebruik kunnen leiden tot?</a:t>
            </a:r>
          </a:p>
          <a:p>
            <a:pPr marL="0" indent="0">
              <a:buNone/>
            </a:pPr>
            <a:r>
              <a:rPr lang="nl-NL" dirty="0"/>
              <a:t>Hartaanvallen en psychoses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45" y="1498622"/>
            <a:ext cx="5308217" cy="2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err="1"/>
              <a:t>Bewustzijnsveranderende</a:t>
            </a:r>
            <a:r>
              <a:rPr lang="nl-NL" dirty="0"/>
              <a:t> 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0"/>
            <a:ext cx="8885766" cy="543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bewustzijnsverandering?</a:t>
            </a:r>
          </a:p>
          <a:p>
            <a:pPr marL="0" indent="0">
              <a:buNone/>
            </a:pPr>
            <a:r>
              <a:rPr lang="nl-NL" dirty="0"/>
              <a:t>Een verandering in de voorstelling en de beleving van de werkelijkheid.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middelen denk je dan 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LSD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Paddo’s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Wiet/hasj</a:t>
            </a:r>
          </a:p>
          <a:p>
            <a:pPr marL="0" indent="0">
              <a:buNone/>
            </a:pPr>
            <a:r>
              <a:rPr lang="nl-NL" dirty="0"/>
              <a:t>* Bj LSD en Paddo’s: geen verslavende stoffen (wel verslaving aan de effecten)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None/>
            </a:pPr>
            <a:r>
              <a:rPr lang="nl-NL" dirty="0"/>
              <a:t>Effecten van genoemde middelen: andere voorstelling/beleving van werkelijkheid</a:t>
            </a:r>
          </a:p>
          <a:p>
            <a:pPr marL="0" indent="0">
              <a:buNone/>
            </a:pPr>
            <a:r>
              <a:rPr lang="nl-NL" dirty="0"/>
              <a:t>Een overdosis kan leiden tot?</a:t>
            </a:r>
          </a:p>
          <a:p>
            <a:pPr marL="0" indent="0">
              <a:buNone/>
            </a:pPr>
            <a:r>
              <a:rPr lang="nl-NL" dirty="0"/>
              <a:t>Je raakt grip op werkelijkheid kwijt of raakt buiten bewustzijn</a:t>
            </a:r>
          </a:p>
          <a:p>
            <a:pPr marL="0" indent="0">
              <a:buNone/>
            </a:pPr>
            <a:r>
              <a:rPr lang="nl-NL" dirty="0"/>
              <a:t>Overlijden is mogelijk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0" y="3273312"/>
            <a:ext cx="2755900" cy="22267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0" y="1524000"/>
            <a:ext cx="2755900" cy="17493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5" y="0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02782"/>
            <a:ext cx="5702300" cy="27976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Gewoonteverslavingen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61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Geen middelengebruik maar het dwangmatig uitvoeren van een activiteit.</a:t>
            </a:r>
          </a:p>
          <a:p>
            <a:r>
              <a:rPr lang="nl-NL" dirty="0"/>
              <a:t>Wie weet wat voorbeelden te noemen?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Seksverslaving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Internetverslaving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Gokverslaving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Eetverslaving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Sportverslaving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Gameverslaving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zijn de gevolgen voor het gewone leven?</a:t>
            </a:r>
          </a:p>
          <a:p>
            <a:pPr marL="0" indent="0">
              <a:buNone/>
            </a:pPr>
            <a:r>
              <a:rPr lang="nl-NL" dirty="0"/>
              <a:t>Sociale leven plus werk/opleiding wordt verwaarloosd</a:t>
            </a:r>
          </a:p>
          <a:p>
            <a:pPr marL="0" indent="0">
              <a:buNone/>
            </a:pPr>
            <a:r>
              <a:rPr lang="nl-NL" dirty="0"/>
              <a:t>Seksverslaafde zet relatie op het spel</a:t>
            </a:r>
          </a:p>
          <a:p>
            <a:pPr marL="0" indent="0">
              <a:buNone/>
            </a:pPr>
            <a:r>
              <a:rPr lang="nl-NL" dirty="0"/>
              <a:t>Gokverslaving leidt tot?</a:t>
            </a:r>
          </a:p>
          <a:p>
            <a:pPr marL="0" indent="0">
              <a:buNone/>
            </a:pPr>
            <a:r>
              <a:rPr lang="nl-NL" dirty="0"/>
              <a:t>Veelal schuldenproblematiek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1" y="4148389"/>
            <a:ext cx="3898900" cy="25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nl-NL" dirty="0"/>
              <a:t>Risicofactoren verslaving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1901"/>
            <a:ext cx="10435166" cy="4809462"/>
          </a:xfrm>
        </p:spPr>
        <p:txBody>
          <a:bodyPr/>
          <a:lstStyle/>
          <a:p>
            <a:r>
              <a:rPr lang="nl-NL" dirty="0"/>
              <a:t>Biologische factoren: genetische aanleg (op DNA-niveau) verhoogd vatbaar</a:t>
            </a:r>
          </a:p>
          <a:p>
            <a:r>
              <a:rPr lang="nl-NL" dirty="0"/>
              <a:t>Psychosociale factoren: vlucht voor emoties: </a:t>
            </a:r>
          </a:p>
          <a:p>
            <a:pPr marL="0" indent="0">
              <a:buNone/>
            </a:pPr>
            <a:r>
              <a:rPr lang="nl-NL" dirty="0"/>
              <a:t>Stress-&gt;gamen (afleiding)-&gt;jointje (ontspanning), nemen de uitvluchten toe-&gt; verslaving</a:t>
            </a:r>
          </a:p>
          <a:p>
            <a:r>
              <a:rPr lang="nl-NL" dirty="0"/>
              <a:t>Cognitieve factoren: denkpatronen: het idee dat het middel/gewoonte iets oplost</a:t>
            </a:r>
          </a:p>
          <a:p>
            <a:pPr marL="0" indent="0">
              <a:buNone/>
            </a:pPr>
            <a:r>
              <a:rPr lang="nl-NL" dirty="0"/>
              <a:t>Alcohol-&gt;socialer (sociale angsten worden vaak hiermee </a:t>
            </a:r>
            <a:r>
              <a:rPr lang="nl-NL" u="sng" dirty="0"/>
              <a:t>tijdelijk</a:t>
            </a:r>
            <a:r>
              <a:rPr lang="nl-NL" dirty="0"/>
              <a:t> opgeheven)</a:t>
            </a:r>
          </a:p>
          <a:p>
            <a:pPr marL="0" indent="0">
              <a:buNone/>
            </a:pPr>
            <a:r>
              <a:rPr lang="nl-NL" dirty="0"/>
              <a:t>Feestje met XTC -&gt; leuker (associatie)</a:t>
            </a:r>
          </a:p>
          <a:p>
            <a:r>
              <a:rPr lang="nl-NL" dirty="0"/>
              <a:t>Sociaal culturele factoren: </a:t>
            </a:r>
          </a:p>
          <a:p>
            <a:pPr marL="0" indent="0">
              <a:buNone/>
            </a:pPr>
            <a:r>
              <a:rPr lang="nl-NL" dirty="0"/>
              <a:t>Studentenvereniging (bier)</a:t>
            </a:r>
          </a:p>
          <a:p>
            <a:pPr marL="0" indent="0">
              <a:buNone/>
            </a:pPr>
            <a:r>
              <a:rPr lang="nl-NL" dirty="0"/>
              <a:t>India (juist gek als je veel drinkt)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03454"/>
            <a:ext cx="4344987" cy="32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746</Words>
  <Application>Microsoft Office PowerPoint</Application>
  <PresentationFormat>Breedbeeld</PresentationFormat>
  <Paragraphs>111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Thema 3: Verslaving</vt:lpstr>
      <vt:lpstr>Nabespreken opdrachten:</vt:lpstr>
      <vt:lpstr>Verslaving</vt:lpstr>
      <vt:lpstr>Verslavende middelen</vt:lpstr>
      <vt:lpstr>Verdovende middelen </vt:lpstr>
      <vt:lpstr>Stimulerende middelen</vt:lpstr>
      <vt:lpstr>Bewustzijnsveranderende middelen</vt:lpstr>
      <vt:lpstr>Gewoonteverslavingen</vt:lpstr>
      <vt:lpstr>Risicofactoren verslaving</vt:lpstr>
      <vt:lpstr>Behandelingssoorten</vt:lpstr>
      <vt:lpstr>Begeleiding bij behandeling</vt:lpstr>
      <vt:lpstr>Maatschappelijke en sociale gevolgen</vt:lpstr>
      <vt:lpstr>Werken aan opdrachten: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Poelman</dc:creator>
  <cp:lastModifiedBy>Dana Wolters</cp:lastModifiedBy>
  <cp:revision>19</cp:revision>
  <dcterms:created xsi:type="dcterms:W3CDTF">2017-10-10T16:43:54Z</dcterms:created>
  <dcterms:modified xsi:type="dcterms:W3CDTF">2019-09-12T12:23:32Z</dcterms:modified>
</cp:coreProperties>
</file>